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71" r:id="rId12"/>
    <p:sldId id="267" r:id="rId13"/>
    <p:sldId id="268" r:id="rId14"/>
    <p:sldId id="269" r:id="rId15"/>
    <p:sldId id="270"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C96614-B4FC-4D0A-805C-6852D2E647F3}" type="datetimeFigureOut">
              <a:rPr lang="nl-NL" smtClean="0"/>
              <a:pPr/>
              <a:t>13-12-2014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E98A7B-472A-4562-9596-69D9F76418EC}"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ED1D25F-0EE9-459C-837B-B0E1C6EBD0AF}" type="slidenum">
              <a:rPr lang="nl-NL"/>
              <a:pPr/>
              <a:t>4</a:t>
            </a:fld>
            <a:endParaRPr lang="nl-NL"/>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21DA939-0F65-4886-86EF-DFB71DB5A99D}" type="slidenum">
              <a:rPr lang="nl-NL"/>
              <a:pPr/>
              <a:t>5</a:t>
            </a:fld>
            <a:endParaRPr lang="nl-NL"/>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D9F7E1C-FB0F-41F0-BDB3-F209B387432D}" type="datetimeFigureOut">
              <a:rPr lang="nl-NL" smtClean="0"/>
              <a:pPr/>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CC41A7E-25CB-44BA-9CDC-8A20A95F3732}"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F7E1C-FB0F-41F0-BDB3-F209B387432D}" type="datetimeFigureOut">
              <a:rPr lang="nl-NL" smtClean="0"/>
              <a:pPr/>
              <a:t>13-12-2014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41A7E-25CB-44BA-9CDC-8A20A95F3732}"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nnYN5v5VTAA" TargetMode="External"/><Relationship Id="rId2" Type="http://schemas.openxmlformats.org/officeDocument/2006/relationships/hyperlink" Target="https://www.youtube.com/watch?v=YpBu5nDdP_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po.nl/natuur-op-2-aap-uit-de-mouw/12-12-2014/POW_0075787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npr.org/2014/08/15/338936897/do-animals-have-morals" TargetMode="External"/><Relationship Id="rId2" Type="http://schemas.openxmlformats.org/officeDocument/2006/relationships/hyperlink" Target="http://noorderlicht.vpro.nl/artikelen/2345508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HRGb4orl7nE" TargetMode="External"/><Relationship Id="rId2" Type="http://schemas.openxmlformats.org/officeDocument/2006/relationships/hyperlink" Target="https://www.youtube.com/watch?v=CC7q6wE89yE" TargetMode="External"/><Relationship Id="rId1" Type="http://schemas.openxmlformats.org/officeDocument/2006/relationships/slideLayout" Target="../slideLayouts/slideLayout2.xml"/><Relationship Id="rId5" Type="http://schemas.openxmlformats.org/officeDocument/2006/relationships/hyperlink" Target="https://www.youtube.com/watch?v=AcxCriDP77E" TargetMode="External"/><Relationship Id="rId4" Type="http://schemas.openxmlformats.org/officeDocument/2006/relationships/hyperlink" Target="https://www.youtube.com/watch?v=20SWz2Gf_BY"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schooltv.nl/video/wespen-een-hoornaarsnest-een-prachtig-bouwwerk-van-papier/?callbac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fLqgqKzrf4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E_aG1elN38A" TargetMode="External"/><Relationship Id="rId2" Type="http://schemas.openxmlformats.org/officeDocument/2006/relationships/hyperlink" Target="https://www.youtube.com/watch?v=YpBu5nDdP_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nl-NL" sz="3200" dirty="0" smtClean="0"/>
              <a:t>34.5. Alleen of in een groep</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fontScale="92500" lnSpcReduction="10000"/>
          </a:bodyPr>
          <a:lstStyle/>
          <a:p>
            <a:r>
              <a:rPr lang="nl-NL" sz="2400" dirty="0" smtClean="0"/>
              <a:t>Veel diersoorten leven </a:t>
            </a:r>
            <a:r>
              <a:rPr lang="nl-NL" sz="2800" b="1" dirty="0" smtClean="0"/>
              <a:t>solitair</a:t>
            </a:r>
            <a:r>
              <a:rPr lang="nl-NL" sz="2400" dirty="0" smtClean="0"/>
              <a:t>, hebben alleen contact met soortgenoten i.v.m. de voortplanting.</a:t>
            </a:r>
            <a:br>
              <a:rPr lang="nl-NL" sz="2400" dirty="0" smtClean="0"/>
            </a:br>
            <a:r>
              <a:rPr lang="nl-NL" sz="2400" dirty="0" smtClean="0"/>
              <a:t>Toch zijn er ook veel diersoorten, die in groepen </a:t>
            </a:r>
            <a:r>
              <a:rPr lang="nl-NL" sz="2800" dirty="0" smtClean="0"/>
              <a:t>(</a:t>
            </a:r>
            <a:r>
              <a:rPr lang="nl-NL" sz="2800" b="1" dirty="0" smtClean="0"/>
              <a:t>sociaal</a:t>
            </a:r>
            <a:r>
              <a:rPr lang="nl-NL" sz="2800" dirty="0" smtClean="0"/>
              <a:t>) </a:t>
            </a:r>
            <a:r>
              <a:rPr lang="nl-NL" sz="2400" dirty="0" smtClean="0"/>
              <a:t>leven. Denk maar aan de grote kuddes hoefdieren in de </a:t>
            </a:r>
            <a:r>
              <a:rPr lang="nl-NL" sz="2400" dirty="0" err="1" smtClean="0"/>
              <a:t>Oost-Afrikaanse</a:t>
            </a:r>
            <a:r>
              <a:rPr lang="nl-NL" sz="2400" dirty="0" smtClean="0"/>
              <a:t> savannen, die zo vaak in natuurfilms optreden. </a:t>
            </a:r>
          </a:p>
          <a:p>
            <a:r>
              <a:rPr lang="nl-NL" sz="2400" dirty="0" smtClean="0"/>
              <a:t>Leven in groepen lijkt grote voordelen te bieden; wij mensen doen het tenslotte ook en wij zijn bepaald niet de domste onder de dieren. Leven in groepen heeft </a:t>
            </a:r>
            <a:r>
              <a:rPr lang="nl-NL" sz="2800" b="1" dirty="0" smtClean="0"/>
              <a:t>voordelen, maar ook nadelen</a:t>
            </a:r>
            <a:r>
              <a:rPr lang="nl-NL" sz="2400" dirty="0" smtClean="0"/>
              <a:t>. Voordeel: groep wordt minder snel wordt aangevallen door een vijand. Vijand wordt ook eerder gezien: veel zien meer dan één. Binnen een groep hoeft niet iedereen zich met hetzelfde bezig te houden. Er is een </a:t>
            </a:r>
            <a:r>
              <a:rPr lang="nl-NL" sz="2800" b="1" dirty="0" smtClean="0"/>
              <a:t>taakverdeling</a:t>
            </a:r>
            <a:r>
              <a:rPr lang="nl-NL" sz="2400" dirty="0" smtClean="0"/>
              <a:t>. </a:t>
            </a:r>
          </a:p>
          <a:p>
            <a:r>
              <a:rPr lang="nl-NL" sz="2400" dirty="0" smtClean="0"/>
              <a:t>Bij </a:t>
            </a:r>
            <a:r>
              <a:rPr lang="nl-NL" sz="2800" dirty="0" smtClean="0"/>
              <a:t>kolonievormende insecten </a:t>
            </a:r>
            <a:r>
              <a:rPr lang="nl-NL" sz="2400" dirty="0" smtClean="0"/>
              <a:t>(bijen, mieren, wespen) kun je dat goed zien.</a:t>
            </a:r>
            <a:br>
              <a:rPr lang="nl-NL" sz="2400" dirty="0" smtClean="0"/>
            </a:br>
            <a:r>
              <a:rPr lang="nl-NL" sz="2400" dirty="0" smtClean="0"/>
              <a:t/>
            </a:r>
            <a:br>
              <a:rPr lang="nl-NL" sz="2400" dirty="0" smtClean="0"/>
            </a:br>
            <a:endParaRPr lang="nl-NL"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smtClean="0"/>
              <a:t>34.8.3. Klassiek conditioneren</a:t>
            </a:r>
            <a:br>
              <a:rPr lang="nl-NL" sz="3200" dirty="0" smtClean="0"/>
            </a:br>
            <a:r>
              <a:rPr lang="nl-NL" sz="3200" dirty="0" smtClean="0"/>
              <a:t>34.8.4. </a:t>
            </a:r>
            <a:r>
              <a:rPr lang="nl-NL" sz="3200" dirty="0" err="1" smtClean="0"/>
              <a:t>Operant</a:t>
            </a:r>
            <a:r>
              <a:rPr lang="nl-NL" sz="3200" dirty="0" smtClean="0"/>
              <a:t> conditioneren</a:t>
            </a:r>
            <a:endParaRPr lang="nl-NL" sz="3200" dirty="0"/>
          </a:p>
        </p:txBody>
      </p:sp>
      <p:sp>
        <p:nvSpPr>
          <p:cNvPr id="3" name="Tijdelijke aanduiding voor inhoud 2"/>
          <p:cNvSpPr>
            <a:spLocks noGrp="1"/>
          </p:cNvSpPr>
          <p:nvPr>
            <p:ph idx="1"/>
          </p:nvPr>
        </p:nvSpPr>
        <p:spPr/>
        <p:txBody>
          <a:bodyPr/>
          <a:lstStyle/>
          <a:p>
            <a:pPr>
              <a:buNone/>
            </a:pPr>
            <a:r>
              <a:rPr lang="nl-NL" dirty="0" smtClean="0"/>
              <a:t>5 min. 15    </a:t>
            </a:r>
            <a:r>
              <a:rPr lang="nl-NL" dirty="0" err="1" smtClean="0"/>
              <a:t>Biocast</a:t>
            </a:r>
            <a:endParaRPr lang="nl-NL" dirty="0" smtClean="0"/>
          </a:p>
          <a:p>
            <a:pPr>
              <a:buNone/>
            </a:pPr>
            <a:r>
              <a:rPr lang="en-US" u="sng" dirty="0" smtClean="0">
                <a:hlinkClick r:id="rId2"/>
              </a:rPr>
              <a:t>https://www.youtube.com/watch?v=YpBu5nDdP_A</a:t>
            </a:r>
            <a:endParaRPr lang="en-US" u="sng" dirty="0" smtClean="0"/>
          </a:p>
          <a:p>
            <a:pPr>
              <a:buNone/>
            </a:pPr>
            <a:endParaRPr lang="en-US" u="sng" dirty="0" smtClean="0"/>
          </a:p>
          <a:p>
            <a:r>
              <a:rPr lang="en-US" dirty="0" smtClean="0"/>
              <a:t>6 min. 1     Pavlov</a:t>
            </a:r>
          </a:p>
          <a:p>
            <a:pPr>
              <a:buNone/>
            </a:pPr>
            <a:r>
              <a:rPr lang="nl-NL" dirty="0" smtClean="0">
                <a:hlinkClick r:id="rId3"/>
              </a:rPr>
              <a:t>https://www.youtube.com/watch?v=nnYN5v5VTAA</a:t>
            </a:r>
            <a:endParaRPr lang="nl-NL" dirty="0" smtClean="0"/>
          </a:p>
          <a:p>
            <a:pPr>
              <a:buNone/>
            </a:pPr>
            <a:endParaRPr lang="nl-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576064"/>
          </a:xfrm>
        </p:spPr>
        <p:txBody>
          <a:bodyPr>
            <a:normAutofit fontScale="90000"/>
          </a:bodyPr>
          <a:lstStyle/>
          <a:p>
            <a:r>
              <a:rPr lang="en-US" dirty="0" smtClean="0"/>
              <a:t/>
            </a:r>
            <a:br>
              <a:rPr lang="en-US" dirty="0" smtClean="0"/>
            </a:br>
            <a:r>
              <a:rPr lang="en-US" dirty="0" err="1" smtClean="0"/>
              <a:t>Aap</a:t>
            </a:r>
            <a:r>
              <a:rPr lang="en-US" dirty="0" smtClean="0"/>
              <a:t> </a:t>
            </a:r>
            <a:r>
              <a:rPr lang="en-US" dirty="0" err="1" smtClean="0"/>
              <a:t>uit</a:t>
            </a:r>
            <a:r>
              <a:rPr lang="en-US" dirty="0" smtClean="0"/>
              <a:t> de </a:t>
            </a:r>
            <a:r>
              <a:rPr lang="en-US" dirty="0" err="1" smtClean="0"/>
              <a:t>mouw</a:t>
            </a:r>
            <a:r>
              <a:rPr lang="en-US" dirty="0" smtClean="0"/>
              <a:t>: de </a:t>
            </a:r>
            <a:r>
              <a:rPr lang="en-US" dirty="0" err="1" smtClean="0"/>
              <a:t>slimste</a:t>
            </a:r>
            <a:r>
              <a:rPr lang="en-US" dirty="0" smtClean="0"/>
              <a:t> </a:t>
            </a:r>
            <a:r>
              <a:rPr lang="en-US" dirty="0" err="1" smtClean="0"/>
              <a:t>aap</a:t>
            </a:r>
            <a:r>
              <a:rPr lang="en-US" dirty="0" smtClean="0"/>
              <a:t> </a:t>
            </a:r>
            <a:br>
              <a:rPr lang="en-US" dirty="0" smtClean="0"/>
            </a:br>
            <a:endParaRPr lang="nl-NL" dirty="0"/>
          </a:p>
        </p:txBody>
      </p:sp>
      <p:sp>
        <p:nvSpPr>
          <p:cNvPr id="3" name="Tijdelijke aanduiding voor inhoud 2"/>
          <p:cNvSpPr>
            <a:spLocks noGrp="1"/>
          </p:cNvSpPr>
          <p:nvPr>
            <p:ph idx="1"/>
          </p:nvPr>
        </p:nvSpPr>
        <p:spPr/>
        <p:txBody>
          <a:bodyPr/>
          <a:lstStyle/>
          <a:p>
            <a:r>
              <a:rPr lang="en-US" dirty="0" smtClean="0"/>
              <a:t>Film 49 </a:t>
            </a:r>
            <a:r>
              <a:rPr lang="en-US" dirty="0" err="1" smtClean="0"/>
              <a:t>minuten</a:t>
            </a:r>
            <a:r>
              <a:rPr lang="en-US" dirty="0" smtClean="0"/>
              <a:t>; </a:t>
            </a:r>
            <a:r>
              <a:rPr lang="en-US" dirty="0" err="1" smtClean="0"/>
              <a:t>Gaat</a:t>
            </a:r>
            <a:r>
              <a:rPr lang="en-US" dirty="0" smtClean="0"/>
              <a:t> </a:t>
            </a:r>
            <a:r>
              <a:rPr lang="en-US" dirty="0" err="1" smtClean="0"/>
              <a:t>dat</a:t>
            </a:r>
            <a:r>
              <a:rPr lang="en-US" dirty="0" smtClean="0"/>
              <a:t> </a:t>
            </a:r>
            <a:r>
              <a:rPr lang="en-US" dirty="0" err="1" smtClean="0"/>
              <a:t>zien</a:t>
            </a:r>
            <a:endParaRPr lang="en-US" dirty="0" smtClean="0"/>
          </a:p>
          <a:p>
            <a:r>
              <a:rPr lang="en-US" dirty="0" err="1" smtClean="0"/>
              <a:t>Laat</a:t>
            </a:r>
            <a:r>
              <a:rPr lang="en-US" dirty="0" smtClean="0"/>
              <a:t> </a:t>
            </a:r>
            <a:r>
              <a:rPr lang="en-US" dirty="0" err="1" smtClean="0"/>
              <a:t>zien</a:t>
            </a:r>
            <a:r>
              <a:rPr lang="en-US" dirty="0" smtClean="0"/>
              <a:t> </a:t>
            </a:r>
            <a:r>
              <a:rPr lang="en-US" dirty="0" err="1" smtClean="0"/>
              <a:t>dat</a:t>
            </a:r>
            <a:r>
              <a:rPr lang="en-US" dirty="0" smtClean="0"/>
              <a:t> </a:t>
            </a:r>
            <a:r>
              <a:rPr lang="en-US" dirty="0" err="1" smtClean="0"/>
              <a:t>ook</a:t>
            </a:r>
            <a:r>
              <a:rPr lang="en-US" dirty="0" smtClean="0"/>
              <a:t> </a:t>
            </a:r>
            <a:r>
              <a:rPr lang="en-US" dirty="0" err="1" smtClean="0"/>
              <a:t>primaten</a:t>
            </a:r>
            <a:r>
              <a:rPr lang="en-US" dirty="0" smtClean="0"/>
              <a:t> </a:t>
            </a:r>
            <a:r>
              <a:rPr lang="en-US" dirty="0" err="1" smtClean="0"/>
              <a:t>snel</a:t>
            </a:r>
            <a:r>
              <a:rPr lang="en-US" dirty="0" smtClean="0"/>
              <a:t> </a:t>
            </a:r>
            <a:r>
              <a:rPr lang="en-US" dirty="0" err="1" smtClean="0"/>
              <a:t>kunnen</a:t>
            </a:r>
            <a:r>
              <a:rPr lang="en-US" dirty="0" smtClean="0"/>
              <a:t> </a:t>
            </a:r>
            <a:r>
              <a:rPr lang="en-US" dirty="0" err="1" smtClean="0"/>
              <a:t>imiteren</a:t>
            </a:r>
            <a:r>
              <a:rPr lang="en-US" dirty="0" smtClean="0"/>
              <a:t>, </a:t>
            </a:r>
            <a:r>
              <a:rPr lang="en-US" dirty="0" err="1" smtClean="0"/>
              <a:t>leren</a:t>
            </a:r>
            <a:r>
              <a:rPr lang="en-US" dirty="0" smtClean="0"/>
              <a:t>, </a:t>
            </a:r>
            <a:r>
              <a:rPr lang="en-US" dirty="0" err="1" smtClean="0"/>
              <a:t>informatie</a:t>
            </a:r>
            <a:r>
              <a:rPr lang="en-US" dirty="0" smtClean="0"/>
              <a:t> </a:t>
            </a:r>
            <a:r>
              <a:rPr lang="en-US" dirty="0" err="1" smtClean="0"/>
              <a:t>aan</a:t>
            </a:r>
            <a:r>
              <a:rPr lang="en-US" dirty="0" smtClean="0"/>
              <a:t> </a:t>
            </a:r>
            <a:r>
              <a:rPr lang="en-US" dirty="0" err="1" smtClean="0"/>
              <a:t>elkaar</a:t>
            </a:r>
            <a:r>
              <a:rPr lang="en-US" dirty="0" smtClean="0"/>
              <a:t> </a:t>
            </a:r>
            <a:r>
              <a:rPr lang="en-US" dirty="0" err="1" smtClean="0"/>
              <a:t>geven</a:t>
            </a:r>
            <a:r>
              <a:rPr lang="en-US" dirty="0" smtClean="0"/>
              <a:t> </a:t>
            </a:r>
            <a:r>
              <a:rPr lang="en-US" dirty="0" err="1" smtClean="0"/>
              <a:t>én</a:t>
            </a:r>
            <a:r>
              <a:rPr lang="en-US" dirty="0" smtClean="0"/>
              <a:t> </a:t>
            </a:r>
            <a:r>
              <a:rPr lang="en-US" dirty="0" err="1" smtClean="0"/>
              <a:t>duidelijk</a:t>
            </a:r>
            <a:r>
              <a:rPr lang="en-US" dirty="0" smtClean="0"/>
              <a:t> intelligent </a:t>
            </a:r>
            <a:r>
              <a:rPr lang="en-US" dirty="0" err="1" smtClean="0"/>
              <a:t>zijn</a:t>
            </a:r>
            <a:endParaRPr lang="en-US" dirty="0" smtClean="0"/>
          </a:p>
          <a:p>
            <a:r>
              <a:rPr lang="en-US" dirty="0" err="1" smtClean="0"/>
              <a:t>Veel</a:t>
            </a:r>
            <a:r>
              <a:rPr lang="en-US" dirty="0" smtClean="0"/>
              <a:t> </a:t>
            </a:r>
            <a:r>
              <a:rPr lang="en-US" dirty="0" err="1" smtClean="0"/>
              <a:t>onderwerpen</a:t>
            </a:r>
            <a:r>
              <a:rPr lang="en-US" dirty="0" smtClean="0"/>
              <a:t> over </a:t>
            </a:r>
            <a:r>
              <a:rPr lang="en-US" dirty="0" err="1" smtClean="0"/>
              <a:t>gedrag</a:t>
            </a:r>
            <a:r>
              <a:rPr lang="en-US" dirty="0" smtClean="0"/>
              <a:t> </a:t>
            </a:r>
            <a:r>
              <a:rPr lang="en-US" dirty="0" err="1" smtClean="0"/>
              <a:t>komen</a:t>
            </a:r>
            <a:r>
              <a:rPr lang="en-US" dirty="0" smtClean="0"/>
              <a:t> </a:t>
            </a:r>
            <a:r>
              <a:rPr lang="en-US" dirty="0" err="1" smtClean="0"/>
              <a:t>aan</a:t>
            </a:r>
            <a:r>
              <a:rPr lang="en-US" dirty="0" smtClean="0"/>
              <a:t> </a:t>
            </a:r>
            <a:r>
              <a:rPr lang="en-US" dirty="0" err="1" smtClean="0"/>
              <a:t>bod</a:t>
            </a:r>
            <a:endParaRPr lang="en-US" dirty="0" smtClean="0"/>
          </a:p>
          <a:p>
            <a:r>
              <a:rPr lang="nl-NL" dirty="0" smtClean="0">
                <a:hlinkClick r:id="rId2"/>
              </a:rPr>
              <a:t>http://</a:t>
            </a:r>
            <a:r>
              <a:rPr lang="nl-NL" dirty="0" smtClean="0">
                <a:hlinkClick r:id="rId2"/>
              </a:rPr>
              <a:t>www.npo.nl/natuur-op-2-aap-uit-de-mouw/12-12-2014/POW_00757879</a:t>
            </a:r>
            <a:r>
              <a:rPr lang="nl-NL" dirty="0" smtClean="0"/>
              <a:t> </a:t>
            </a:r>
            <a:endParaRPr lang="nl-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008112"/>
          </a:xfrm>
        </p:spPr>
        <p:txBody>
          <a:bodyPr>
            <a:normAutofit fontScale="90000"/>
          </a:bodyPr>
          <a:lstStyle/>
          <a:p>
            <a:r>
              <a:rPr lang="nl-NL" dirty="0" smtClean="0"/>
              <a:t/>
            </a:r>
            <a:br>
              <a:rPr lang="nl-NL" dirty="0" smtClean="0"/>
            </a:br>
            <a:r>
              <a:rPr lang="nl-NL" dirty="0" smtClean="0"/>
              <a:t>34.8.5. Imitatie</a:t>
            </a:r>
            <a:br>
              <a:rPr lang="nl-NL" dirty="0" smtClean="0"/>
            </a:br>
            <a:endParaRPr lang="nl-NL" dirty="0"/>
          </a:p>
        </p:txBody>
      </p:sp>
      <p:sp>
        <p:nvSpPr>
          <p:cNvPr id="3" name="Tijdelijke aanduiding voor inhoud 2"/>
          <p:cNvSpPr>
            <a:spLocks noGrp="1"/>
          </p:cNvSpPr>
          <p:nvPr>
            <p:ph idx="1"/>
          </p:nvPr>
        </p:nvSpPr>
        <p:spPr/>
        <p:txBody>
          <a:bodyPr/>
          <a:lstStyle/>
          <a:p>
            <a:pPr fontAlgn="t"/>
            <a:r>
              <a:rPr lang="nl-NL" sz="2800" b="1" dirty="0" smtClean="0"/>
              <a:t>Imitatie</a:t>
            </a:r>
            <a:r>
              <a:rPr lang="nl-NL" sz="2800" dirty="0" smtClean="0"/>
              <a:t> is nadoen. Een dier ziet een handeling van een soortgenoot en doet het vervolgens zelf ook. Na verloop van tijd is het voordoen niet meer nodig. Jonge scholeksters zien hoe de ouders een mosselschelp open maken door er mee op een steen te hameren en zij doen dat na. Kinderen leren letters schrijven door die letters over te trekken; nadoen dus.</a:t>
            </a:r>
          </a:p>
          <a:p>
            <a:pPr fontAlgn="t"/>
            <a:r>
              <a:rPr lang="nl-NL" sz="2800" dirty="0" smtClean="0"/>
              <a:t>Gedrag dat door imitatie geleerd is, kan goed worden doorgegeven aan een volgende generati</a:t>
            </a:r>
            <a:r>
              <a:rPr lang="nl-NL" sz="2000" dirty="0" smtClean="0"/>
              <a:t>e</a:t>
            </a:r>
          </a:p>
          <a:p>
            <a:pPr fontAlgn="t"/>
            <a:endParaRPr lang="nl-NL" sz="2000" dirty="0" smtClean="0"/>
          </a:p>
          <a:p>
            <a:endParaRPr lang="nl-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34.8.6. Inzicht</a:t>
            </a:r>
            <a:endParaRPr lang="nl-NL" dirty="0"/>
          </a:p>
        </p:txBody>
      </p:sp>
      <p:sp>
        <p:nvSpPr>
          <p:cNvPr id="3" name="Tijdelijke aanduiding voor inhoud 2"/>
          <p:cNvSpPr>
            <a:spLocks noGrp="1"/>
          </p:cNvSpPr>
          <p:nvPr>
            <p:ph idx="1"/>
          </p:nvPr>
        </p:nvSpPr>
        <p:spPr/>
        <p:txBody>
          <a:bodyPr/>
          <a:lstStyle/>
          <a:p>
            <a:r>
              <a:rPr lang="nl-NL" sz="2400" dirty="0" smtClean="0"/>
              <a:t>Een dier vertoont</a:t>
            </a:r>
            <a:r>
              <a:rPr lang="nl-NL" sz="2400" b="1" dirty="0" smtClean="0"/>
              <a:t> inzicht </a:t>
            </a:r>
            <a:r>
              <a:rPr lang="nl-NL" sz="2400" dirty="0" smtClean="0"/>
              <a:t>wanneer het in staat is eerder geleerde dingen met succes toe te passen in een situatie die het dier nog niet eerder meemaakte.</a:t>
            </a:r>
          </a:p>
          <a:p>
            <a:r>
              <a:rPr lang="nl-NL" sz="2400" dirty="0" smtClean="0"/>
              <a:t>Veel biologieopgaven op deze site zijn bedoeld om je inzicht te testen. Als alleen kennis van de feiten wordt gevraagd, heet dat reproductie; dan weet je bijvoorbeeld alle delen van het hart te noemen</a:t>
            </a:r>
          </a:p>
          <a:p>
            <a:r>
              <a:rPr lang="nl-NL" sz="2400" dirty="0" smtClean="0"/>
              <a:t>Inzicht heeft een grote overlevingswaarde. Het stelt dieren in staat zich in een onbekende omgeving met succes te handhaven.</a:t>
            </a:r>
            <a:endParaRPr lang="nl-NL"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nl-NL" sz="3200" dirty="0" smtClean="0"/>
              <a:t>34.9. Mensen en gedrag</a:t>
            </a:r>
            <a:endParaRPr lang="nl-NL" sz="3200" dirty="0"/>
          </a:p>
        </p:txBody>
      </p:sp>
      <p:sp>
        <p:nvSpPr>
          <p:cNvPr id="3" name="Tijdelijke aanduiding voor inhoud 2"/>
          <p:cNvSpPr>
            <a:spLocks noGrp="1"/>
          </p:cNvSpPr>
          <p:nvPr>
            <p:ph idx="1"/>
          </p:nvPr>
        </p:nvSpPr>
        <p:spPr>
          <a:xfrm>
            <a:off x="457200" y="980728"/>
            <a:ext cx="8229600" cy="5616624"/>
          </a:xfrm>
        </p:spPr>
        <p:txBody>
          <a:bodyPr/>
          <a:lstStyle/>
          <a:p>
            <a:r>
              <a:rPr lang="en-US" sz="2400" dirty="0" err="1" smtClean="0"/>
              <a:t>Mensen</a:t>
            </a:r>
            <a:r>
              <a:rPr lang="en-US" sz="2400" dirty="0" smtClean="0"/>
              <a:t> en </a:t>
            </a:r>
            <a:r>
              <a:rPr lang="en-US" sz="2400" dirty="0" err="1" smtClean="0"/>
              <a:t>dieren</a:t>
            </a:r>
            <a:r>
              <a:rPr lang="en-US" sz="2400" dirty="0" smtClean="0"/>
              <a:t> </a:t>
            </a:r>
            <a:r>
              <a:rPr lang="en-US" sz="2400" dirty="0" err="1" smtClean="0"/>
              <a:t>vertonen</a:t>
            </a:r>
            <a:r>
              <a:rPr lang="en-US" sz="2400" dirty="0" smtClean="0"/>
              <a:t> </a:t>
            </a:r>
            <a:r>
              <a:rPr lang="en-US" sz="2400" dirty="0" err="1" smtClean="0"/>
              <a:t>vergelijkbaar</a:t>
            </a:r>
            <a:r>
              <a:rPr lang="en-US" sz="2400" dirty="0" smtClean="0"/>
              <a:t> </a:t>
            </a:r>
            <a:r>
              <a:rPr lang="en-US" sz="2400" dirty="0" err="1" smtClean="0"/>
              <a:t>gedrag</a:t>
            </a:r>
            <a:endParaRPr lang="en-US" sz="2400" dirty="0" smtClean="0"/>
          </a:p>
          <a:p>
            <a:r>
              <a:rPr lang="nl-NL" sz="2400" dirty="0" smtClean="0"/>
              <a:t>Zowel in het wild als in gevangenschap versieren apen zich met wat er maar te vinden is. De beroemde apenonderzoeker </a:t>
            </a:r>
            <a:r>
              <a:rPr lang="nl-NL" sz="2400" dirty="0" smtClean="0">
                <a:hlinkClick r:id="rId2"/>
              </a:rPr>
              <a:t>Frans de Waal</a:t>
            </a:r>
            <a:r>
              <a:rPr lang="nl-NL" sz="2400" dirty="0" smtClean="0"/>
              <a:t> ziet geen enkele reden meer om te ontkennen dat ook apen jaloers kunnen zijn of kwaad, omdat ze zich oneerlijk behandeld voelen. Troostgedrag als een soortgenoot in de groep zich niet goed voelt, komt bij veel diersoorten voor, zoals apen, kraaien en olifanten</a:t>
            </a:r>
            <a:endParaRPr lang="en-US" sz="2400" dirty="0" smtClean="0"/>
          </a:p>
          <a:p>
            <a:r>
              <a:rPr lang="nl-NL" sz="2400" b="1" dirty="0" smtClean="0"/>
              <a:t>GEDRAG HAVO 5 EN VWO6</a:t>
            </a:r>
            <a:r>
              <a:rPr lang="nl-NL" sz="2400" dirty="0" smtClean="0"/>
              <a:t> </a:t>
            </a:r>
            <a:r>
              <a:rPr lang="nl-NL" sz="2400" b="1" dirty="0" smtClean="0"/>
              <a:t>Frans de Waal - voordracht.</a:t>
            </a:r>
            <a:endParaRPr lang="nl-NL" sz="2400" dirty="0" smtClean="0"/>
          </a:p>
          <a:p>
            <a:r>
              <a:rPr lang="nl-NL" sz="2400" b="1" dirty="0" smtClean="0"/>
              <a:t>Iets zeer interessants voor de gedragslessen. </a:t>
            </a:r>
          </a:p>
          <a:p>
            <a:pPr>
              <a:buNone/>
            </a:pPr>
            <a:r>
              <a:rPr lang="nl-NL" sz="2400" b="1" dirty="0" smtClean="0"/>
              <a:t>    Bovenbouw H/V.   Engelstalig gesproken.</a:t>
            </a:r>
            <a:endParaRPr lang="nl-NL" sz="2400" dirty="0" smtClean="0"/>
          </a:p>
          <a:p>
            <a:r>
              <a:rPr lang="nl-NL" sz="2400" b="1" dirty="0" smtClean="0">
                <a:hlinkClick r:id="rId3"/>
              </a:rPr>
              <a:t>http://www.npr.org/2014/08/15/338936897/do-animals-have-morals</a:t>
            </a:r>
            <a:r>
              <a:rPr lang="nl-NL" sz="2400" b="1" dirty="0" smtClean="0"/>
              <a:t>     16 min. 49</a:t>
            </a:r>
            <a:endParaRPr lang="nl-NL" sz="2400" dirty="0" smtClean="0"/>
          </a:p>
          <a:p>
            <a:pPr>
              <a:buNone/>
            </a:pPr>
            <a:endParaRPr lang="nl-NL"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EXTRA FILMPJES GEDRAG</a:t>
            </a:r>
            <a:endParaRPr lang="nl-NL" dirty="0"/>
          </a:p>
        </p:txBody>
      </p:sp>
      <p:sp>
        <p:nvSpPr>
          <p:cNvPr id="3" name="Tijdelijke aanduiding voor inhoud 2"/>
          <p:cNvSpPr>
            <a:spLocks noGrp="1"/>
          </p:cNvSpPr>
          <p:nvPr>
            <p:ph idx="1"/>
          </p:nvPr>
        </p:nvSpPr>
        <p:spPr/>
        <p:txBody>
          <a:bodyPr/>
          <a:lstStyle/>
          <a:p>
            <a:r>
              <a:rPr lang="nl-NL" sz="2400" dirty="0" smtClean="0"/>
              <a:t>Gedrag en wetenschap: </a:t>
            </a:r>
            <a:r>
              <a:rPr lang="nl-NL" sz="2400" dirty="0" err="1" smtClean="0"/>
              <a:t>Skinner</a:t>
            </a:r>
            <a:r>
              <a:rPr lang="nl-NL" sz="2400" dirty="0" smtClean="0"/>
              <a:t> box     2 min. 28</a:t>
            </a:r>
          </a:p>
          <a:p>
            <a:pPr>
              <a:buNone/>
            </a:pPr>
            <a:r>
              <a:rPr lang="nl-NL" sz="2400" u="sng" dirty="0" smtClean="0">
                <a:hlinkClick r:id="rId2"/>
              </a:rPr>
              <a:t>https://www.youtube.com/watch?v=CC7q6wE89yE</a:t>
            </a:r>
            <a:endParaRPr lang="nl-NL" sz="2400" dirty="0" smtClean="0"/>
          </a:p>
          <a:p>
            <a:r>
              <a:rPr lang="nl-NL" sz="2400" dirty="0" smtClean="0"/>
              <a:t>Profielwerkstuk  Aangeleerd gedrag:  De hulphond     8  min.  35</a:t>
            </a:r>
          </a:p>
          <a:p>
            <a:pPr>
              <a:buNone/>
            </a:pPr>
            <a:r>
              <a:rPr lang="nl-NL" sz="2400" u="sng" dirty="0" smtClean="0">
                <a:hlinkClick r:id="rId3"/>
              </a:rPr>
              <a:t>https://www.youtube.com/watch?v=HRGb4orl7nE</a:t>
            </a:r>
            <a:endParaRPr lang="nl-NL" sz="2400" dirty="0" smtClean="0"/>
          </a:p>
          <a:p>
            <a:r>
              <a:rPr lang="en-US" sz="2400" dirty="0" smtClean="0"/>
              <a:t>The Wolves      5  min.  36</a:t>
            </a:r>
            <a:endParaRPr lang="nl-NL" sz="2400" dirty="0" smtClean="0"/>
          </a:p>
          <a:p>
            <a:pPr>
              <a:buNone/>
            </a:pPr>
            <a:r>
              <a:rPr lang="en-US" sz="2400" u="sng" dirty="0" smtClean="0">
                <a:hlinkClick r:id="rId4"/>
              </a:rPr>
              <a:t>https://www.youtube.com/watch?v=20SWz2Gf_BY</a:t>
            </a:r>
            <a:endParaRPr lang="nl-NL" sz="2400" dirty="0" smtClean="0"/>
          </a:p>
          <a:p>
            <a:r>
              <a:rPr lang="nl-NL" sz="2400" dirty="0" smtClean="0"/>
              <a:t>Ethologisch onderzoek duiven    9  min.  02</a:t>
            </a:r>
          </a:p>
          <a:p>
            <a:pPr>
              <a:buNone/>
            </a:pPr>
            <a:r>
              <a:rPr lang="nl-NL" sz="2400" u="sng" dirty="0" smtClean="0">
                <a:hlinkClick r:id="rId5"/>
              </a:rPr>
              <a:t>https://www.youtube.com/watch?v=AcxCriDP77E</a:t>
            </a:r>
            <a:endParaRPr lang="nl-NL" sz="2400" dirty="0" smtClean="0"/>
          </a:p>
          <a:p>
            <a:pPr>
              <a:buNone/>
            </a:pP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786210"/>
          </a:xfrm>
        </p:spPr>
        <p:txBody>
          <a:bodyPr/>
          <a:lstStyle/>
          <a:p>
            <a:r>
              <a:rPr lang="en-US" sz="3200" dirty="0" err="1" smtClean="0"/>
              <a:t>Wespen</a:t>
            </a:r>
            <a:r>
              <a:rPr lang="en-US" sz="3200" dirty="0" smtClean="0"/>
              <a:t>: </a:t>
            </a:r>
            <a:r>
              <a:rPr lang="en-US" sz="3200" dirty="0" err="1" smtClean="0"/>
              <a:t>een</a:t>
            </a:r>
            <a:r>
              <a:rPr lang="en-US" sz="3200" dirty="0" smtClean="0"/>
              <a:t> </a:t>
            </a:r>
            <a:r>
              <a:rPr lang="en-US" sz="3200" dirty="0" err="1" smtClean="0"/>
              <a:t>hoornaarnest</a:t>
            </a:r>
            <a:r>
              <a:rPr lang="en-US" sz="3200" dirty="0" smtClean="0"/>
              <a:t/>
            </a:r>
            <a:br>
              <a:rPr lang="en-US" sz="3200" dirty="0" smtClean="0"/>
            </a:br>
            <a:r>
              <a:rPr lang="en-US" sz="3200" dirty="0" err="1" smtClean="0"/>
              <a:t>Een</a:t>
            </a:r>
            <a:r>
              <a:rPr lang="en-US" sz="3200" dirty="0" smtClean="0"/>
              <a:t> </a:t>
            </a:r>
            <a:r>
              <a:rPr lang="en-US" sz="3200" dirty="0" err="1" smtClean="0"/>
              <a:t>prachtig</a:t>
            </a:r>
            <a:r>
              <a:rPr lang="en-US" sz="3200" dirty="0" smtClean="0"/>
              <a:t> </a:t>
            </a:r>
            <a:r>
              <a:rPr lang="en-US" sz="3200" dirty="0" err="1" smtClean="0"/>
              <a:t>bouwwerk</a:t>
            </a:r>
            <a:r>
              <a:rPr lang="en-US" sz="3200" dirty="0" smtClean="0"/>
              <a:t> van </a:t>
            </a:r>
            <a:r>
              <a:rPr lang="en-US" sz="3200" dirty="0" err="1" smtClean="0"/>
              <a:t>papier</a:t>
            </a:r>
            <a:endParaRPr lang="nl-NL" sz="3200" dirty="0"/>
          </a:p>
        </p:txBody>
      </p:sp>
      <p:sp>
        <p:nvSpPr>
          <p:cNvPr id="3" name="Tijdelijke aanduiding voor inhoud 2"/>
          <p:cNvSpPr>
            <a:spLocks noGrp="1"/>
          </p:cNvSpPr>
          <p:nvPr>
            <p:ph idx="1"/>
          </p:nvPr>
        </p:nvSpPr>
        <p:spPr>
          <a:xfrm>
            <a:off x="457200" y="2132856"/>
            <a:ext cx="8229600" cy="3993307"/>
          </a:xfrm>
        </p:spPr>
        <p:txBody>
          <a:bodyPr/>
          <a:lstStyle/>
          <a:p>
            <a:r>
              <a:rPr lang="nl-NL" dirty="0" smtClean="0">
                <a:hlinkClick r:id="rId2"/>
              </a:rPr>
              <a:t>http://www.schooltv.nl/video/wespen-een-hoornaarsnest-een-prachtig-bouwwerk-van-papier/?callback=%3F</a:t>
            </a:r>
            <a:endParaRPr lang="nl-NL" dirty="0" smtClean="0"/>
          </a:p>
          <a:p>
            <a:r>
              <a:rPr lang="en-US" dirty="0" smtClean="0"/>
              <a:t>2 min. 26</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lstStyle/>
          <a:p>
            <a:r>
              <a:rPr lang="en-US" sz="3200" dirty="0" err="1" smtClean="0"/>
              <a:t>Nadelen</a:t>
            </a:r>
            <a:r>
              <a:rPr lang="en-US" sz="3200" dirty="0" smtClean="0"/>
              <a:t> en </a:t>
            </a:r>
            <a:r>
              <a:rPr lang="en-US" sz="3200" dirty="0" err="1" smtClean="0"/>
              <a:t>voordelen</a:t>
            </a:r>
            <a:r>
              <a:rPr lang="en-US" sz="3200" dirty="0" smtClean="0"/>
              <a:t> in </a:t>
            </a:r>
            <a:r>
              <a:rPr lang="en-US" sz="3200" dirty="0" err="1" smtClean="0"/>
              <a:t>sociale</a:t>
            </a:r>
            <a:r>
              <a:rPr lang="en-US" sz="3200" dirty="0" smtClean="0"/>
              <a:t> </a:t>
            </a:r>
            <a:r>
              <a:rPr lang="en-US" sz="3200" dirty="0" err="1" smtClean="0"/>
              <a:t>groepen</a:t>
            </a:r>
            <a:endParaRPr lang="nl-NL" sz="3200" dirty="0"/>
          </a:p>
        </p:txBody>
      </p:sp>
      <p:sp>
        <p:nvSpPr>
          <p:cNvPr id="3" name="Tijdelijke aanduiding voor inhoud 2"/>
          <p:cNvSpPr>
            <a:spLocks noGrp="1"/>
          </p:cNvSpPr>
          <p:nvPr>
            <p:ph idx="1"/>
          </p:nvPr>
        </p:nvSpPr>
        <p:spPr>
          <a:xfrm>
            <a:off x="457200" y="1196752"/>
            <a:ext cx="8229600" cy="5328592"/>
          </a:xfrm>
        </p:spPr>
        <p:txBody>
          <a:bodyPr>
            <a:normAutofit fontScale="92500"/>
          </a:bodyPr>
          <a:lstStyle/>
          <a:p>
            <a:pPr fontAlgn="t"/>
            <a:r>
              <a:rPr lang="nl-NL" sz="2400" dirty="0" smtClean="0"/>
              <a:t>Ook </a:t>
            </a:r>
            <a:r>
              <a:rPr lang="nl-NL" sz="2800" b="1" dirty="0" smtClean="0"/>
              <a:t>nadelen</a:t>
            </a:r>
            <a:r>
              <a:rPr lang="nl-NL" sz="2400" dirty="0" smtClean="0"/>
              <a:t> aan in groepen leven (sociale levenswijze):</a:t>
            </a:r>
          </a:p>
          <a:p>
            <a:pPr fontAlgn="t">
              <a:buNone/>
            </a:pPr>
            <a:r>
              <a:rPr lang="nl-NL" sz="2400" dirty="0" smtClean="0"/>
              <a:t>	- je moet het aanwezige voedsel delen met je groepsgenoten;</a:t>
            </a:r>
          </a:p>
          <a:p>
            <a:pPr fontAlgn="t">
              <a:buNone/>
            </a:pPr>
            <a:r>
              <a:rPr lang="nl-NL" sz="2400" dirty="0" smtClean="0"/>
              <a:t>	- grotere kans op oplopen besmettelijke  ziekte of parasieten;</a:t>
            </a:r>
          </a:p>
          <a:p>
            <a:pPr fontAlgn="t">
              <a:buNone/>
            </a:pPr>
            <a:r>
              <a:rPr lang="nl-NL" sz="2400" dirty="0" smtClean="0"/>
              <a:t>	- je moet er op vertrouwen dat groepsgenoten je niet bedriegen  </a:t>
            </a:r>
          </a:p>
          <a:p>
            <a:pPr fontAlgn="t">
              <a:buNone/>
            </a:pPr>
            <a:r>
              <a:rPr lang="nl-NL" sz="2400" dirty="0" smtClean="0"/>
              <a:t>	  (bijvoorbeeld hun eieren in jouw nest leggen of eieren uit jouw </a:t>
            </a:r>
          </a:p>
          <a:p>
            <a:pPr fontAlgn="t">
              <a:buNone/>
            </a:pPr>
            <a:r>
              <a:rPr lang="nl-NL" sz="2400" dirty="0" smtClean="0"/>
              <a:t>	  nest opeten of paren met jouw partner).</a:t>
            </a:r>
          </a:p>
          <a:p>
            <a:pPr fontAlgn="t"/>
            <a:r>
              <a:rPr lang="nl-NL" sz="2400" dirty="0" smtClean="0"/>
              <a:t>Ook grote </a:t>
            </a:r>
            <a:r>
              <a:rPr lang="nl-NL" sz="2800" b="1" dirty="0" smtClean="0"/>
              <a:t>voordelen</a:t>
            </a:r>
            <a:r>
              <a:rPr lang="nl-NL" sz="2400" dirty="0" smtClean="0"/>
              <a:t> aan de sociale levenswijze:</a:t>
            </a:r>
          </a:p>
          <a:p>
            <a:pPr fontAlgn="t">
              <a:buNone/>
            </a:pPr>
            <a:r>
              <a:rPr lang="nl-NL" sz="2400" dirty="0" smtClean="0"/>
              <a:t>	- je kunt samen beter je jongen beschermen;</a:t>
            </a:r>
          </a:p>
          <a:p>
            <a:pPr fontAlgn="t">
              <a:buNone/>
            </a:pPr>
            <a:r>
              <a:rPr lang="nl-NL" sz="2400" dirty="0" smtClean="0"/>
              <a:t>	 -een predator (roofdier) wordt eerder opgemerkt en kan door </a:t>
            </a:r>
          </a:p>
          <a:p>
            <a:pPr fontAlgn="t">
              <a:buNone/>
            </a:pPr>
            <a:r>
              <a:rPr lang="nl-NL" sz="2400" dirty="0" smtClean="0"/>
              <a:t>	  een groep beter verjaagd worden dan door een individu;</a:t>
            </a:r>
          </a:p>
          <a:p>
            <a:pPr fontAlgn="t"/>
            <a:r>
              <a:rPr lang="nl-NL" sz="2400" dirty="0" smtClean="0"/>
              <a:t>voor sommige soorten voedsel moet je ook kunnen samenwerken (een grote prooi bijvoorbeeld).</a:t>
            </a:r>
          </a:p>
          <a:p>
            <a:endParaRPr lang="nl-N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r>
              <a:rPr lang="en-US" smtClean="0"/>
              <a:t>Sociaal gedrag</a:t>
            </a:r>
            <a:endParaRPr lang="nl-NL" smtClean="0"/>
          </a:p>
        </p:txBody>
      </p:sp>
      <p:sp>
        <p:nvSpPr>
          <p:cNvPr id="22531" name="Rectangle 3"/>
          <p:cNvSpPr>
            <a:spLocks noGrp="1" noChangeArrowheads="1"/>
          </p:cNvSpPr>
          <p:nvPr>
            <p:ph type="body" idx="1"/>
          </p:nvPr>
        </p:nvSpPr>
        <p:spPr/>
        <p:txBody>
          <a:bodyPr/>
          <a:lstStyle/>
          <a:p>
            <a:pPr eaLnBrk="1" hangingPunct="1">
              <a:lnSpc>
                <a:spcPct val="90000"/>
              </a:lnSpc>
              <a:defRPr/>
            </a:pPr>
            <a:r>
              <a:rPr lang="en-US" dirty="0" err="1" smtClean="0"/>
              <a:t>Pikorde</a:t>
            </a:r>
            <a:r>
              <a:rPr lang="en-US" dirty="0" smtClean="0"/>
              <a:t> </a:t>
            </a:r>
            <a:r>
              <a:rPr lang="en-US" dirty="0" err="1" smtClean="0"/>
              <a:t>bij</a:t>
            </a:r>
            <a:r>
              <a:rPr lang="en-US" dirty="0" smtClean="0"/>
              <a:t> </a:t>
            </a:r>
            <a:r>
              <a:rPr lang="en-US" dirty="0" err="1" smtClean="0"/>
              <a:t>kippen</a:t>
            </a:r>
            <a:r>
              <a:rPr lang="en-US" dirty="0" smtClean="0"/>
              <a:t> = </a:t>
            </a:r>
            <a:r>
              <a:rPr lang="en-US" dirty="0" err="1" smtClean="0"/>
              <a:t>rangorde</a:t>
            </a:r>
            <a:endParaRPr lang="en-US" dirty="0" smtClean="0"/>
          </a:p>
          <a:p>
            <a:pPr eaLnBrk="1" hangingPunct="1">
              <a:lnSpc>
                <a:spcPct val="90000"/>
              </a:lnSpc>
              <a:defRPr/>
            </a:pPr>
            <a:r>
              <a:rPr lang="en-US" dirty="0" err="1" smtClean="0"/>
              <a:t>Heeft</a:t>
            </a:r>
            <a:r>
              <a:rPr lang="en-US" dirty="0" smtClean="0"/>
              <a:t> </a:t>
            </a:r>
            <a:r>
              <a:rPr lang="en-US" dirty="0" err="1" smtClean="0"/>
              <a:t>te</a:t>
            </a:r>
            <a:r>
              <a:rPr lang="en-US" dirty="0" smtClean="0"/>
              <a:t> </a:t>
            </a:r>
            <a:r>
              <a:rPr lang="en-US" dirty="0" err="1" smtClean="0"/>
              <a:t>maken</a:t>
            </a:r>
            <a:r>
              <a:rPr lang="en-US" dirty="0" smtClean="0"/>
              <a:t> met </a:t>
            </a:r>
            <a:r>
              <a:rPr lang="en-US" dirty="0" err="1" smtClean="0"/>
              <a:t>aanwezigheid</a:t>
            </a:r>
            <a:r>
              <a:rPr lang="en-US" dirty="0" smtClean="0"/>
              <a:t> </a:t>
            </a:r>
            <a:r>
              <a:rPr lang="en-US" dirty="0" err="1" smtClean="0"/>
              <a:t>mannelijk</a:t>
            </a:r>
            <a:r>
              <a:rPr lang="en-US" dirty="0" smtClean="0"/>
              <a:t> </a:t>
            </a:r>
            <a:r>
              <a:rPr lang="en-US" dirty="0" err="1" smtClean="0"/>
              <a:t>geslachtshormoon</a:t>
            </a:r>
            <a:r>
              <a:rPr lang="en-US" dirty="0" smtClean="0"/>
              <a:t> = </a:t>
            </a:r>
            <a:r>
              <a:rPr lang="en-US" dirty="0" err="1" smtClean="0"/>
              <a:t>testosteron</a:t>
            </a:r>
            <a:endParaRPr lang="en-US" dirty="0" smtClean="0"/>
          </a:p>
          <a:p>
            <a:pPr eaLnBrk="1" hangingPunct="1">
              <a:lnSpc>
                <a:spcPct val="90000"/>
              </a:lnSpc>
              <a:defRPr/>
            </a:pPr>
            <a:r>
              <a:rPr lang="en-US" dirty="0" err="1" smtClean="0"/>
              <a:t>Dreiggedrag</a:t>
            </a:r>
            <a:endParaRPr lang="en-US" dirty="0" smtClean="0"/>
          </a:p>
          <a:p>
            <a:pPr eaLnBrk="1" hangingPunct="1">
              <a:lnSpc>
                <a:spcPct val="90000"/>
              </a:lnSpc>
              <a:defRPr/>
            </a:pPr>
            <a:r>
              <a:rPr lang="en-US" dirty="0" err="1" smtClean="0"/>
              <a:t>Imponeergedrag</a:t>
            </a:r>
            <a:endParaRPr lang="en-US" dirty="0" smtClean="0"/>
          </a:p>
          <a:p>
            <a:pPr eaLnBrk="1" hangingPunct="1">
              <a:lnSpc>
                <a:spcPct val="90000"/>
              </a:lnSpc>
              <a:defRPr/>
            </a:pPr>
            <a:r>
              <a:rPr lang="en-US" dirty="0" err="1" smtClean="0"/>
              <a:t>Verzoeningsgedrag</a:t>
            </a:r>
            <a:endParaRPr lang="en-US" dirty="0" smtClean="0"/>
          </a:p>
          <a:p>
            <a:pPr eaLnBrk="1" hangingPunct="1">
              <a:lnSpc>
                <a:spcPct val="90000"/>
              </a:lnSpc>
              <a:defRPr/>
            </a:pPr>
            <a:r>
              <a:rPr lang="en-US" dirty="0" smtClean="0">
                <a:hlinkClick r:id="rId3"/>
              </a:rPr>
              <a:t>https://www.youtube.com/watch?v=fLqgqKzrf4s</a:t>
            </a:r>
            <a:r>
              <a:rPr lang="en-US" dirty="0" smtClean="0"/>
              <a:t>  </a:t>
            </a:r>
            <a:r>
              <a:rPr lang="en-US" dirty="0" err="1" smtClean="0"/>
              <a:t>Pikorde</a:t>
            </a:r>
            <a:r>
              <a:rPr lang="en-US" dirty="0" smtClean="0"/>
              <a:t>: </a:t>
            </a:r>
            <a:r>
              <a:rPr lang="en-US" dirty="0" err="1" smtClean="0"/>
              <a:t>sociaal</a:t>
            </a:r>
            <a:r>
              <a:rPr lang="en-US" dirty="0" smtClean="0"/>
              <a:t> </a:t>
            </a:r>
            <a:r>
              <a:rPr lang="en-US" dirty="0" err="1" smtClean="0"/>
              <a:t>gedrag</a:t>
            </a:r>
            <a:r>
              <a:rPr lang="en-US" dirty="0" smtClean="0"/>
              <a:t>  3 min. 11</a:t>
            </a:r>
          </a:p>
          <a:p>
            <a:pPr eaLnBrk="1" hangingPunct="1">
              <a:lnSpc>
                <a:spcPct val="90000"/>
              </a:lnSpc>
              <a:defRPr/>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defRPr/>
            </a:pPr>
            <a:r>
              <a:rPr lang="en-US" smtClean="0"/>
              <a:t>Statenvormende insecten</a:t>
            </a:r>
            <a:endParaRPr lang="nl-NL" smtClean="0"/>
          </a:p>
        </p:txBody>
      </p:sp>
      <p:sp>
        <p:nvSpPr>
          <p:cNvPr id="23555" name="Rectangle 3"/>
          <p:cNvSpPr>
            <a:spLocks noGrp="1" noChangeArrowheads="1"/>
          </p:cNvSpPr>
          <p:nvPr>
            <p:ph type="body" idx="1"/>
          </p:nvPr>
        </p:nvSpPr>
        <p:spPr/>
        <p:txBody>
          <a:bodyPr/>
          <a:lstStyle/>
          <a:p>
            <a:pPr eaLnBrk="1" hangingPunct="1">
              <a:lnSpc>
                <a:spcPct val="80000"/>
              </a:lnSpc>
              <a:defRPr/>
            </a:pPr>
            <a:r>
              <a:rPr lang="en-US" sz="2000" smtClean="0"/>
              <a:t>Termieten</a:t>
            </a:r>
          </a:p>
          <a:p>
            <a:pPr eaLnBrk="1" hangingPunct="1">
              <a:lnSpc>
                <a:spcPct val="80000"/>
              </a:lnSpc>
              <a:defRPr/>
            </a:pPr>
            <a:r>
              <a:rPr lang="en-US" sz="2000" smtClean="0"/>
              <a:t>Mieren</a:t>
            </a:r>
          </a:p>
          <a:p>
            <a:pPr eaLnBrk="1" hangingPunct="1">
              <a:lnSpc>
                <a:spcPct val="80000"/>
              </a:lnSpc>
              <a:defRPr/>
            </a:pPr>
            <a:r>
              <a:rPr lang="en-US" sz="2000" smtClean="0"/>
              <a:t>Bijen</a:t>
            </a:r>
          </a:p>
          <a:p>
            <a:pPr eaLnBrk="1" hangingPunct="1">
              <a:lnSpc>
                <a:spcPct val="80000"/>
              </a:lnSpc>
              <a:defRPr/>
            </a:pPr>
            <a:endParaRPr lang="en-US" sz="2000" smtClean="0"/>
          </a:p>
          <a:p>
            <a:pPr eaLnBrk="1" hangingPunct="1">
              <a:lnSpc>
                <a:spcPct val="80000"/>
              </a:lnSpc>
              <a:defRPr/>
            </a:pPr>
            <a:r>
              <a:rPr lang="en-US" sz="2000" smtClean="0"/>
              <a:t>Taakverdeling:</a:t>
            </a:r>
          </a:p>
          <a:p>
            <a:pPr eaLnBrk="1" hangingPunct="1">
              <a:lnSpc>
                <a:spcPct val="80000"/>
              </a:lnSpc>
              <a:defRPr/>
            </a:pPr>
            <a:r>
              <a:rPr lang="en-US" sz="2000" smtClean="0"/>
              <a:t>1. koningin</a:t>
            </a:r>
          </a:p>
          <a:p>
            <a:pPr eaLnBrk="1" hangingPunct="1">
              <a:lnSpc>
                <a:spcPct val="80000"/>
              </a:lnSpc>
              <a:defRPr/>
            </a:pPr>
            <a:r>
              <a:rPr lang="en-US" sz="2000" smtClean="0"/>
              <a:t>2. werksters</a:t>
            </a:r>
          </a:p>
          <a:p>
            <a:pPr eaLnBrk="1" hangingPunct="1">
              <a:lnSpc>
                <a:spcPct val="80000"/>
              </a:lnSpc>
              <a:defRPr/>
            </a:pPr>
            <a:r>
              <a:rPr lang="en-US" sz="2000" smtClean="0"/>
              <a:t>3. darren</a:t>
            </a:r>
          </a:p>
          <a:p>
            <a:pPr eaLnBrk="1" hangingPunct="1">
              <a:lnSpc>
                <a:spcPct val="80000"/>
              </a:lnSpc>
              <a:defRPr/>
            </a:pPr>
            <a:r>
              <a:rPr lang="en-US" sz="2000" smtClean="0"/>
              <a:t>4. soldaten</a:t>
            </a:r>
          </a:p>
          <a:p>
            <a:pPr eaLnBrk="1" hangingPunct="1">
              <a:lnSpc>
                <a:spcPct val="80000"/>
              </a:lnSpc>
              <a:defRPr/>
            </a:pPr>
            <a:endParaRPr lang="en-US" sz="2000" smtClean="0"/>
          </a:p>
          <a:p>
            <a:pPr eaLnBrk="1" hangingPunct="1">
              <a:lnSpc>
                <a:spcPct val="80000"/>
              </a:lnSpc>
              <a:defRPr/>
            </a:pPr>
            <a:r>
              <a:rPr lang="en-US" sz="2000" smtClean="0"/>
              <a:t>Communicatie belangrijk !!</a:t>
            </a:r>
          </a:p>
          <a:p>
            <a:pPr eaLnBrk="1" hangingPunct="1">
              <a:lnSpc>
                <a:spcPct val="80000"/>
              </a:lnSpc>
              <a:defRPr/>
            </a:pPr>
            <a:endParaRPr lang="en-US" sz="2000" smtClean="0"/>
          </a:p>
          <a:p>
            <a:pPr eaLnBrk="1" hangingPunct="1">
              <a:lnSpc>
                <a:spcPct val="80000"/>
              </a:lnSpc>
              <a:defRPr/>
            </a:pPr>
            <a:r>
              <a:rPr lang="en-US" sz="2000" smtClean="0"/>
              <a:t>Videofragmenten volgen </a:t>
            </a:r>
          </a:p>
          <a:p>
            <a:pPr eaLnBrk="1" hangingPunct="1">
              <a:lnSpc>
                <a:spcPct val="80000"/>
              </a:lnSpc>
              <a:defRPr/>
            </a:pPr>
            <a:endParaRPr lang="nl-NL"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nl-NL" sz="3200" dirty="0" smtClean="0"/>
              <a:t>34.6.2. Ambivalent gedrag</a:t>
            </a:r>
            <a:endParaRPr lang="nl-NL" sz="3200" dirty="0"/>
          </a:p>
        </p:txBody>
      </p:sp>
      <p:sp>
        <p:nvSpPr>
          <p:cNvPr id="3" name="Tijdelijke aanduiding voor inhoud 2"/>
          <p:cNvSpPr>
            <a:spLocks noGrp="1"/>
          </p:cNvSpPr>
          <p:nvPr>
            <p:ph idx="1"/>
          </p:nvPr>
        </p:nvSpPr>
        <p:spPr>
          <a:xfrm>
            <a:off x="457200" y="1052736"/>
            <a:ext cx="8229600" cy="5472608"/>
          </a:xfrm>
        </p:spPr>
        <p:txBody>
          <a:bodyPr/>
          <a:lstStyle/>
          <a:p>
            <a:r>
              <a:rPr lang="nl-NL" sz="2000" b="1" dirty="0" smtClean="0"/>
              <a:t>Ambivalent gedrag </a:t>
            </a:r>
            <a:r>
              <a:rPr lang="nl-NL" sz="2000" dirty="0" smtClean="0"/>
              <a:t>is zichtbaar als twee gedragssystemen afwisselend optreden. Een dier loopt afwisselend op een indringer af en gaat weer terug. Het op de indringer toelopen, is een gedragselement uit het gedragssysteem ‘aanvallen’ en het teruglopen is een element uit het gedragssysteem ‘vluchten’.</a:t>
            </a:r>
          </a:p>
          <a:p>
            <a:endParaRPr lang="en-US" sz="2400" dirty="0" smtClean="0"/>
          </a:p>
          <a:p>
            <a:endParaRPr lang="nl-NL" sz="2400" dirty="0"/>
          </a:p>
        </p:txBody>
      </p:sp>
      <p:pic>
        <p:nvPicPr>
          <p:cNvPr id="4" name="Afbeelding 3" descr="ambivalent gedrag.jpg"/>
          <p:cNvPicPr>
            <a:picLocks noChangeAspect="1"/>
          </p:cNvPicPr>
          <p:nvPr/>
        </p:nvPicPr>
        <p:blipFill>
          <a:blip r:embed="rId2" cstate="print"/>
          <a:stretch>
            <a:fillRect/>
          </a:stretch>
        </p:blipFill>
        <p:spPr>
          <a:xfrm>
            <a:off x="1691680" y="2420888"/>
            <a:ext cx="5760640" cy="43053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lstStyle/>
          <a:p>
            <a:r>
              <a:rPr lang="nl-NL" sz="3200" dirty="0" smtClean="0"/>
              <a:t>34.6.3. Omgericht gedrag</a:t>
            </a:r>
            <a:endParaRPr lang="nl-NL" sz="3200" dirty="0"/>
          </a:p>
        </p:txBody>
      </p:sp>
      <p:sp>
        <p:nvSpPr>
          <p:cNvPr id="3" name="Tijdelijke aanduiding voor inhoud 2"/>
          <p:cNvSpPr>
            <a:spLocks noGrp="1"/>
          </p:cNvSpPr>
          <p:nvPr>
            <p:ph idx="1"/>
          </p:nvPr>
        </p:nvSpPr>
        <p:spPr>
          <a:xfrm>
            <a:off x="457200" y="1052736"/>
            <a:ext cx="8229600" cy="5472608"/>
          </a:xfrm>
        </p:spPr>
        <p:txBody>
          <a:bodyPr/>
          <a:lstStyle/>
          <a:p>
            <a:r>
              <a:rPr lang="nl-NL" sz="2400" dirty="0" smtClean="0"/>
              <a:t>Een ander type conflictgedrag is </a:t>
            </a:r>
            <a:r>
              <a:rPr lang="nl-NL" sz="2800" b="1" dirty="0" smtClean="0"/>
              <a:t>omgericht gedrag</a:t>
            </a:r>
            <a:r>
              <a:rPr lang="nl-NL" sz="2400" dirty="0" smtClean="0"/>
              <a:t>. </a:t>
            </a:r>
          </a:p>
          <a:p>
            <a:pPr>
              <a:buNone/>
            </a:pPr>
            <a:r>
              <a:rPr lang="nl-NL" sz="2400" dirty="0" smtClean="0"/>
              <a:t>	Het conflict tussen aanval en vlucht </a:t>
            </a:r>
            <a:r>
              <a:rPr lang="nl-NL" sz="2800" dirty="0" smtClean="0"/>
              <a:t>leidt wel tot agressie, maar niet direct op de tegenstander.</a:t>
            </a:r>
            <a:r>
              <a:rPr lang="nl-NL" sz="2400" dirty="0" smtClean="0"/>
              <a:t> De agressie wordt gericht op een voorwerp in de buurt. Iemand die boos is, schopt tegen de deur in plaats van tegen degene op wie hij boos is. Met de vuist op tafel slaan, is ook omgericht gedrag.</a:t>
            </a:r>
          </a:p>
          <a:p>
            <a:endParaRPr lang="en-US" sz="2000" dirty="0" smtClean="0"/>
          </a:p>
          <a:p>
            <a:endParaRPr lang="nl-NL" sz="2000" dirty="0"/>
          </a:p>
        </p:txBody>
      </p:sp>
      <p:pic>
        <p:nvPicPr>
          <p:cNvPr id="4" name="Afbeelding 3" descr="omgericht gedrag meeuw.jpg"/>
          <p:cNvPicPr>
            <a:picLocks noChangeAspect="1"/>
          </p:cNvPicPr>
          <p:nvPr/>
        </p:nvPicPr>
        <p:blipFill>
          <a:blip r:embed="rId2" cstate="print"/>
          <a:stretch>
            <a:fillRect/>
          </a:stretch>
        </p:blipFill>
        <p:spPr>
          <a:xfrm>
            <a:off x="2411760" y="3674422"/>
            <a:ext cx="3744416" cy="299493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lstStyle/>
          <a:p>
            <a:r>
              <a:rPr lang="nl-NL" sz="3200" dirty="0" smtClean="0"/>
              <a:t>34.6.4. Overspronggedrag</a:t>
            </a:r>
            <a:endParaRPr lang="nl-NL" sz="3200" dirty="0"/>
          </a:p>
        </p:txBody>
      </p:sp>
      <p:sp>
        <p:nvSpPr>
          <p:cNvPr id="3" name="Tijdelijke aanduiding voor inhoud 2"/>
          <p:cNvSpPr>
            <a:spLocks noGrp="1"/>
          </p:cNvSpPr>
          <p:nvPr>
            <p:ph idx="1"/>
          </p:nvPr>
        </p:nvSpPr>
        <p:spPr>
          <a:xfrm>
            <a:off x="457200" y="1052736"/>
            <a:ext cx="8229600" cy="5544616"/>
          </a:xfrm>
        </p:spPr>
        <p:txBody>
          <a:bodyPr/>
          <a:lstStyle/>
          <a:p>
            <a:pPr fontAlgn="t"/>
            <a:r>
              <a:rPr lang="nl-NL" sz="2000" dirty="0" smtClean="0"/>
              <a:t>Conflictgedrag kan ook leiden tot </a:t>
            </a:r>
            <a:r>
              <a:rPr lang="nl-NL" sz="2400" b="1" dirty="0" smtClean="0"/>
              <a:t>overspronggedrag</a:t>
            </a:r>
            <a:r>
              <a:rPr lang="nl-NL" sz="2000" dirty="0" smtClean="0"/>
              <a:t>. </a:t>
            </a:r>
          </a:p>
          <a:p>
            <a:pPr fontAlgn="t">
              <a:buNone/>
            </a:pPr>
            <a:r>
              <a:rPr lang="nl-NL" sz="2000" dirty="0" smtClean="0"/>
              <a:t>	Hierbij komen de gedragssystemen - die binnen het dier in conflict zijn - niet naar buiten. Het dier doet daardoor plotseling iets totaal anders, iets wat eigenlijk 'nergens op slaat'.</a:t>
            </a:r>
          </a:p>
          <a:p>
            <a:pPr fontAlgn="t"/>
            <a:r>
              <a:rPr lang="nl-NL" sz="2000" dirty="0" smtClean="0"/>
              <a:t>Tijdens een territoriumgevecht kunnen meeuwen plotseling een slaaphouding aannemen. Binnenin het dier is het conflict gaande tussen aanvallen en vluchten, maar beide komen niet naar buiten.</a:t>
            </a:r>
          </a:p>
          <a:p>
            <a:pPr fontAlgn="t"/>
            <a:r>
              <a:rPr lang="nl-NL" sz="2000" dirty="0" smtClean="0"/>
              <a:t>Vechtende katers kunnen zich gaan wassen op enige afstand van elkaar. Ondertussen houden ze elkaar wel goed in de gaten.</a:t>
            </a:r>
          </a:p>
          <a:p>
            <a:pPr fontAlgn="t"/>
            <a:r>
              <a:rPr lang="nl-NL" sz="2000" dirty="0" smtClean="0"/>
              <a:t>Mensen vertonen natuurlijk ook allerlei overspronggedrag. Twijfel je tussen een klasgenoot uitschelden of weggaan? Je gaat dan met je mobiel prutsen of aan het haar plukken of iets dergelijks.</a:t>
            </a:r>
          </a:p>
          <a:p>
            <a:endParaRPr lang="nl-NL" sz="2000" dirty="0"/>
          </a:p>
        </p:txBody>
      </p:sp>
      <p:pic>
        <p:nvPicPr>
          <p:cNvPr id="4" name="Afbeelding 3" descr="ov erspronggedrag slaap meeuw.jpg"/>
          <p:cNvPicPr>
            <a:picLocks noChangeAspect="1"/>
          </p:cNvPicPr>
          <p:nvPr/>
        </p:nvPicPr>
        <p:blipFill>
          <a:blip r:embed="rId2" cstate="print"/>
          <a:stretch>
            <a:fillRect/>
          </a:stretch>
        </p:blipFill>
        <p:spPr>
          <a:xfrm>
            <a:off x="5076056" y="5085184"/>
            <a:ext cx="3600400" cy="165618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864096"/>
          </a:xfrm>
        </p:spPr>
        <p:txBody>
          <a:bodyPr>
            <a:normAutofit fontScale="90000"/>
          </a:bodyPr>
          <a:lstStyle/>
          <a:p>
            <a:r>
              <a:rPr lang="nl-NL" sz="3200" dirty="0" smtClean="0"/>
              <a:t/>
            </a:r>
            <a:br>
              <a:rPr lang="nl-NL" sz="3200" dirty="0" smtClean="0"/>
            </a:br>
            <a:r>
              <a:rPr lang="nl-NL" sz="3200" dirty="0" smtClean="0"/>
              <a:t>34.7. Aangeboren of aangeleerd?</a:t>
            </a:r>
            <a:r>
              <a:rPr lang="nl-NL" dirty="0" smtClean="0"/>
              <a:t/>
            </a:r>
            <a:br>
              <a:rPr lang="nl-NL" dirty="0" smtClean="0"/>
            </a:br>
            <a:endParaRPr lang="nl-NL" dirty="0"/>
          </a:p>
        </p:txBody>
      </p:sp>
      <p:sp>
        <p:nvSpPr>
          <p:cNvPr id="3" name="Tijdelijke aanduiding voor inhoud 2"/>
          <p:cNvSpPr>
            <a:spLocks noGrp="1"/>
          </p:cNvSpPr>
          <p:nvPr>
            <p:ph idx="1"/>
          </p:nvPr>
        </p:nvSpPr>
        <p:spPr/>
        <p:txBody>
          <a:bodyPr>
            <a:normAutofit lnSpcReduction="10000"/>
          </a:bodyPr>
          <a:lstStyle/>
          <a:p>
            <a:r>
              <a:rPr lang="nl-NL" sz="2800" dirty="0" smtClean="0"/>
              <a:t>Gedrag is altijd voor een deel aangeboren en voor een deel aangeleerd.</a:t>
            </a:r>
          </a:p>
          <a:p>
            <a:r>
              <a:rPr lang="nl-NL" sz="2800" dirty="0" err="1" smtClean="0"/>
              <a:t>Biocast</a:t>
            </a:r>
            <a:r>
              <a:rPr lang="nl-NL" sz="2800" dirty="0" smtClean="0"/>
              <a:t>  Aangeboren en aangeleerd gedrag   </a:t>
            </a:r>
          </a:p>
          <a:p>
            <a:pPr>
              <a:buNone/>
            </a:pPr>
            <a:r>
              <a:rPr lang="nl-NL" sz="2800" dirty="0" smtClean="0"/>
              <a:t>	5 min. 15</a:t>
            </a:r>
          </a:p>
          <a:p>
            <a:pPr>
              <a:buNone/>
            </a:pPr>
            <a:r>
              <a:rPr lang="en-US" sz="2800" u="sng" dirty="0" smtClean="0">
                <a:hlinkClick r:id="rId2"/>
              </a:rPr>
              <a:t>https://www.youtube.com/watch?v=YpBu5nDdP_A</a:t>
            </a:r>
            <a:endParaRPr lang="en-US" sz="2800" u="sng" dirty="0" smtClean="0"/>
          </a:p>
          <a:p>
            <a:pPr>
              <a:buNone/>
            </a:pPr>
            <a:endParaRPr lang="en-US" sz="2800" dirty="0" smtClean="0"/>
          </a:p>
          <a:p>
            <a:r>
              <a:rPr lang="nl-NL" sz="2800" dirty="0" smtClean="0"/>
              <a:t>Gedrag en wetenschap:  Aangeleerd of erfelijk?  </a:t>
            </a:r>
          </a:p>
          <a:p>
            <a:pPr>
              <a:buNone/>
            </a:pPr>
            <a:r>
              <a:rPr lang="nl-NL" sz="2800" dirty="0" smtClean="0"/>
              <a:t>	6 min. 08</a:t>
            </a:r>
          </a:p>
          <a:p>
            <a:pPr>
              <a:buNone/>
            </a:pPr>
            <a:r>
              <a:rPr lang="nl-NL" sz="2800" u="sng" dirty="0" smtClean="0">
                <a:hlinkClick r:id="rId3"/>
              </a:rPr>
              <a:t>https://www.youtube.com/watch?v=E_aG1elN38A</a:t>
            </a:r>
            <a:endParaRPr lang="nl-NL" sz="2800" u="sng" dirty="0" smtClean="0"/>
          </a:p>
          <a:p>
            <a:pPr>
              <a:buNone/>
            </a:pPr>
            <a:endParaRPr lang="nl-NL" sz="2800" dirty="0" smtClean="0"/>
          </a:p>
          <a:p>
            <a:endParaRPr lang="en-US" dirty="0" smtClean="0"/>
          </a:p>
          <a:p>
            <a:pPr>
              <a:buNone/>
            </a:pPr>
            <a:endParaRPr lang="en-US" dirty="0" smtClean="0"/>
          </a:p>
          <a:p>
            <a:endParaRPr lang="nl-N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566</Words>
  <Application>Microsoft Office PowerPoint</Application>
  <PresentationFormat>Diavoorstelling (4:3)</PresentationFormat>
  <Paragraphs>98</Paragraphs>
  <Slides>15</Slides>
  <Notes>2</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Office-thema</vt:lpstr>
      <vt:lpstr>34.5. Alleen of in een groep</vt:lpstr>
      <vt:lpstr>Wespen: een hoornaarnest Een prachtig bouwwerk van papier</vt:lpstr>
      <vt:lpstr>Nadelen en voordelen in sociale groepen</vt:lpstr>
      <vt:lpstr>Sociaal gedrag</vt:lpstr>
      <vt:lpstr>Statenvormende insecten</vt:lpstr>
      <vt:lpstr>34.6.2. Ambivalent gedrag</vt:lpstr>
      <vt:lpstr>34.6.3. Omgericht gedrag</vt:lpstr>
      <vt:lpstr>34.6.4. Overspronggedrag</vt:lpstr>
      <vt:lpstr> 34.7. Aangeboren of aangeleerd? </vt:lpstr>
      <vt:lpstr>34.8.3. Klassiek conditioneren 34.8.4. Operant conditioneren</vt:lpstr>
      <vt:lpstr> Aap uit de mouw: de slimste aap  </vt:lpstr>
      <vt:lpstr> 34.8.5. Imitatie </vt:lpstr>
      <vt:lpstr>34.8.6. Inzicht</vt:lpstr>
      <vt:lpstr>34.9. Mensen en gedrag</vt:lpstr>
      <vt:lpstr>EXTRA FILMPJES GEDRAG</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34.5. Alleen of in een groep</dc:title>
  <dc:creator>biobertus</dc:creator>
  <cp:lastModifiedBy>biobertus</cp:lastModifiedBy>
  <cp:revision>4</cp:revision>
  <dcterms:created xsi:type="dcterms:W3CDTF">2014-12-03T19:20:51Z</dcterms:created>
  <dcterms:modified xsi:type="dcterms:W3CDTF">2014-12-13T14:04:07Z</dcterms:modified>
</cp:coreProperties>
</file>